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278" r:id="rId3"/>
    <p:sldId id="256" r:id="rId4"/>
    <p:sldId id="257" r:id="rId5"/>
    <p:sldId id="258" r:id="rId6"/>
    <p:sldId id="259" r:id="rId7"/>
    <p:sldId id="282" r:id="rId8"/>
    <p:sldId id="283" r:id="rId9"/>
    <p:sldId id="284" r:id="rId10"/>
    <p:sldId id="279" r:id="rId11"/>
    <p:sldId id="280" r:id="rId12"/>
    <p:sldId id="281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70" r:id="rId24"/>
    <p:sldId id="271" r:id="rId25"/>
    <p:sldId id="272" r:id="rId26"/>
    <p:sldId id="273" r:id="rId27"/>
    <p:sldId id="274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77" autoAdjust="0"/>
    <p:restoredTop sz="94660"/>
  </p:normalViewPr>
  <p:slideViewPr>
    <p:cSldViewPr snapToGrid="0">
      <p:cViewPr>
        <p:scale>
          <a:sx n="92" d="100"/>
          <a:sy n="92" d="100"/>
        </p:scale>
        <p:origin x="69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C1DBA-C73D-4998-890E-FD497CBE947F}" type="datetimeFigureOut">
              <a:rPr lang="en-AU" smtClean="0"/>
              <a:t>2/03/2016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1F262-CBFA-4387-B6D6-42D4226B7B7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97692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C1DBA-C73D-4998-890E-FD497CBE947F}" type="datetimeFigureOut">
              <a:rPr lang="en-AU" smtClean="0"/>
              <a:t>2/03/2016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1F262-CBFA-4387-B6D6-42D4226B7B7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4141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C1DBA-C73D-4998-890E-FD497CBE947F}" type="datetimeFigureOut">
              <a:rPr lang="en-AU" smtClean="0"/>
              <a:t>2/03/2016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1F262-CBFA-4387-B6D6-42D4226B7B7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55299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C1DBA-C73D-4998-890E-FD497CBE947F}" type="datetimeFigureOut">
              <a:rPr lang="en-AU" smtClean="0"/>
              <a:t>2/03/2016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1F262-CBFA-4387-B6D6-42D4226B7B7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62758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C1DBA-C73D-4998-890E-FD497CBE947F}" type="datetimeFigureOut">
              <a:rPr lang="en-AU" smtClean="0"/>
              <a:t>2/03/2016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1F262-CBFA-4387-B6D6-42D4226B7B7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93871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C1DBA-C73D-4998-890E-FD497CBE947F}" type="datetimeFigureOut">
              <a:rPr lang="en-AU" smtClean="0"/>
              <a:t>2/03/2016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1F262-CBFA-4387-B6D6-42D4226B7B7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32327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C1DBA-C73D-4998-890E-FD497CBE947F}" type="datetimeFigureOut">
              <a:rPr lang="en-AU" smtClean="0"/>
              <a:t>2/03/2016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1F262-CBFA-4387-B6D6-42D4226B7B7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75573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C1DBA-C73D-4998-890E-FD497CBE947F}" type="datetimeFigureOut">
              <a:rPr lang="en-AU" smtClean="0"/>
              <a:t>2/03/2016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1F262-CBFA-4387-B6D6-42D4226B7B7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96124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C1DBA-C73D-4998-890E-FD497CBE947F}" type="datetimeFigureOut">
              <a:rPr lang="en-AU" smtClean="0"/>
              <a:t>2/03/2016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1F262-CBFA-4387-B6D6-42D4226B7B7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75176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C1DBA-C73D-4998-890E-FD497CBE947F}" type="datetimeFigureOut">
              <a:rPr lang="en-AU" smtClean="0"/>
              <a:t>2/03/2016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1F262-CBFA-4387-B6D6-42D4226B7B7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12011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C1DBA-C73D-4998-890E-FD497CBE947F}" type="datetimeFigureOut">
              <a:rPr lang="en-AU" smtClean="0"/>
              <a:t>2/03/2016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1F262-CBFA-4387-B6D6-42D4226B7B7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97015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C1DBA-C73D-4998-890E-FD497CBE947F}" type="datetimeFigureOut">
              <a:rPr lang="en-AU" smtClean="0"/>
              <a:t>2/03/2016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1F262-CBFA-4387-B6D6-42D4226B7B7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49394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1792" y="1161288"/>
            <a:ext cx="7772400" cy="3445955"/>
          </a:xfrm>
        </p:spPr>
        <p:txBody>
          <a:bodyPr>
            <a:noAutofit/>
          </a:bodyPr>
          <a:lstStyle/>
          <a:p>
            <a:r>
              <a:rPr lang="en-US" sz="11500" dirty="0" smtClean="0">
                <a:solidFill>
                  <a:schemeClr val="bg1"/>
                </a:solidFill>
                <a:latin typeface="Felix Titling" panose="04060505060202020A04" pitchFamily="82" charset="0"/>
              </a:rPr>
              <a:t>H</a:t>
            </a:r>
            <a:r>
              <a:rPr lang="en-US" sz="8800" dirty="0" smtClean="0">
                <a:solidFill>
                  <a:schemeClr val="bg1"/>
                </a:solidFill>
                <a:latin typeface="Felix Titling" panose="04060505060202020A04" pitchFamily="82" charset="0"/>
              </a:rPr>
              <a:t>ealing</a:t>
            </a:r>
            <a:br>
              <a:rPr lang="en-US" sz="8800" dirty="0" smtClean="0">
                <a:solidFill>
                  <a:schemeClr val="bg1"/>
                </a:solidFill>
                <a:latin typeface="Felix Titling" panose="04060505060202020A04" pitchFamily="82" charset="0"/>
              </a:rPr>
            </a:br>
            <a:r>
              <a:rPr lang="en-US" sz="11500" dirty="0" smtClean="0">
                <a:solidFill>
                  <a:schemeClr val="bg1"/>
                </a:solidFill>
                <a:latin typeface="Felix Titling" panose="04060505060202020A04" pitchFamily="82" charset="0"/>
              </a:rPr>
              <a:t>T</a:t>
            </a:r>
            <a:r>
              <a:rPr lang="en-US" sz="8800" dirty="0" smtClean="0">
                <a:solidFill>
                  <a:schemeClr val="bg1"/>
                </a:solidFill>
                <a:latin typeface="Felix Titling" panose="04060505060202020A04" pitchFamily="82" charset="0"/>
              </a:rPr>
              <a:t>he</a:t>
            </a:r>
            <a:r>
              <a:rPr lang="en-US" sz="11500" dirty="0" smtClean="0">
                <a:solidFill>
                  <a:schemeClr val="bg1"/>
                </a:solidFill>
                <a:latin typeface="Felix Titling" panose="04060505060202020A04" pitchFamily="82" charset="0"/>
              </a:rPr>
              <a:t> L</a:t>
            </a:r>
            <a:r>
              <a:rPr lang="en-US" sz="8800" dirty="0" smtClean="0">
                <a:solidFill>
                  <a:schemeClr val="bg1"/>
                </a:solidFill>
                <a:latin typeface="Felix Titling" panose="04060505060202020A04" pitchFamily="82" charset="0"/>
              </a:rPr>
              <a:t>and</a:t>
            </a:r>
            <a:endParaRPr lang="en-AU" sz="8800" dirty="0">
              <a:solidFill>
                <a:schemeClr val="bg1"/>
              </a:solidFill>
              <a:latin typeface="Felix Titling" panose="04060505060202020A04" pitchFamily="8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7002" y="5121555"/>
            <a:ext cx="2822630" cy="782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895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8328" y="239890"/>
            <a:ext cx="8924544" cy="57273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PRAYERS TO DELIVER THE LAND </a:t>
            </a:r>
            <a:r>
              <a:rPr lang="en-AU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          FROM 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TERRITORIAL SPIRITS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 </a:t>
            </a:r>
            <a:r>
              <a:rPr lang="en-AU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loose 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confusion against every satanic and demonic conspiracy against this land/city in Jesus’ name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 weapon formed every strategy of hell against this land in the name of Jesus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 overcome every strategy of hell against this land in the name of Jesus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land shall be delivered from every satanic trap and plot against it in Jesus’ name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 break 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&amp;</a:t>
            </a:r>
            <a:r>
              <a:rPr lang="en-AU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divide every demonic confederacy directed against families, and church of Jesus in this city in the name of </a:t>
            </a:r>
            <a:r>
              <a:rPr lang="en-AU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Jesus AND we loose 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confusion </a:t>
            </a:r>
            <a:r>
              <a:rPr lang="en-AU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upon our enemies in Jesus name.</a:t>
            </a:r>
            <a:endParaRPr lang="en-AU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679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3776" y="543951"/>
            <a:ext cx="8229600" cy="5778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ct val="107000"/>
              </a:lnSpc>
              <a:spcAft>
                <a:spcPts val="0"/>
              </a:spcAft>
              <a:buFont typeface="+mj-lt"/>
              <a:buAutoNum type="arabicPeriod" startAt="7"/>
            </a:pPr>
            <a:r>
              <a:rPr lang="en-AU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 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divide and scatter them that are joined together against God’s plan for this land and its people in the name of </a:t>
            </a:r>
            <a:r>
              <a:rPr lang="en-AU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Jesus</a:t>
            </a:r>
          </a:p>
          <a:p>
            <a:pPr marL="457200" lvl="0" indent="-457200">
              <a:lnSpc>
                <a:spcPct val="107000"/>
              </a:lnSpc>
              <a:spcAft>
                <a:spcPts val="0"/>
              </a:spcAft>
              <a:buFont typeface="+mj-lt"/>
              <a:buAutoNum type="arabicPeriod" startAt="7"/>
            </a:pPr>
            <a:r>
              <a:rPr lang="en-AU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 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bind and rebuke all demonic reinforcements sent by Satan to attack this </a:t>
            </a:r>
            <a:r>
              <a:rPr lang="en-AU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community</a:t>
            </a:r>
          </a:p>
          <a:p>
            <a:pPr marL="457200" lvl="0" indent="-457200">
              <a:lnSpc>
                <a:spcPct val="107000"/>
              </a:lnSpc>
              <a:spcAft>
                <a:spcPts val="0"/>
              </a:spcAft>
              <a:buFont typeface="+mj-lt"/>
              <a:buAutoNum type="arabicPeriod" startAt="7"/>
            </a:pPr>
            <a:r>
              <a:rPr lang="en-AU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 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bind the </a:t>
            </a:r>
            <a:r>
              <a:rPr lang="en-AU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prince 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 the power of the air (</a:t>
            </a:r>
            <a:r>
              <a:rPr lang="en-AU" sz="24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Eph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2:2)</a:t>
            </a:r>
          </a:p>
          <a:p>
            <a:pPr marL="457200" lvl="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7"/>
            </a:pPr>
            <a:r>
              <a:rPr lang="en-AU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 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bind the powers of darkness that would control the airwaves and release filth, violence, and witchcraft through the media in the name of </a:t>
            </a:r>
            <a:r>
              <a:rPr lang="en-AU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Jesus</a:t>
            </a:r>
          </a:p>
          <a:p>
            <a:pPr marL="457200" lvl="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7"/>
            </a:pPr>
            <a:r>
              <a:rPr lang="en-A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 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 strategy of hell against this land be exposed and brought to light in the name of Jesus </a:t>
            </a:r>
          </a:p>
          <a:p>
            <a:pPr marL="457200" lvl="0" indent="-457200">
              <a:buFont typeface="+mj-lt"/>
              <a:buAutoNum type="arabicPeriod" startAt="7"/>
            </a:pPr>
            <a:r>
              <a:rPr lang="en-A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receive the plans of God for this land, thoughts of peace and not evil to bring us to an expected end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7"/>
            </a:pPr>
            <a:endParaRPr lang="en-AU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3043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0381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2336" y="819830"/>
            <a:ext cx="8567928" cy="366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THINGS THAT GIVE SATAN AND HIS SERVANTS ADVANTAGE OVER THE RIGHTEOUS IN THE LAND </a:t>
            </a:r>
            <a:endParaRPr lang="en-AU" sz="2400" b="1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en-AU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HOS 4:6; ECCL 10:8</a:t>
            </a:r>
            <a:r>
              <a:rPr lang="en-A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AU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lphaLcPeriod"/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Sin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lphaLcPeriod"/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Ignorance (</a:t>
            </a:r>
            <a:r>
              <a:rPr lang="en-AU" sz="24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Hos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4:6)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slumbering church (</a:t>
            </a:r>
            <a:r>
              <a:rPr lang="en-AU" sz="24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Eph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5:15; Matt 13:25) </a:t>
            </a:r>
            <a:endParaRPr lang="en-AU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en-A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0158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0040" y="605707"/>
            <a:ext cx="8412480" cy="5332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PRAYER </a:t>
            </a:r>
            <a:r>
              <a:rPr lang="en-AU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 A WEAPON TO </a:t>
            </a:r>
            <a:r>
              <a:rPr lang="en-A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INVADE &amp; </a:t>
            </a:r>
            <a:r>
              <a:rPr lang="en-AU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OCCUPY </a:t>
            </a:r>
            <a:r>
              <a:rPr lang="en-A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THE </a:t>
            </a:r>
            <a:r>
              <a:rPr lang="en-AU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 MOUNTAINS </a:t>
            </a:r>
            <a:endParaRPr lang="en-AU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AU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When we pray for people positioned in the mountains:-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en-AU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AU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 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 inspired to come to a place of decision and solution finding (</a:t>
            </a:r>
            <a:r>
              <a:rPr lang="en-AU" sz="24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Neh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1:11-Neh 2:1-9)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 make better and wiser decisions (</a:t>
            </a:r>
            <a:r>
              <a:rPr lang="en-AU" sz="24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Prov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16:3)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 focus on priorities (Gen 41:38-46)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 come to a place of rest – no anxiety, fear, confusion (Ps 116:1-7; 1 Tim 2:1-3)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AU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Favour 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 released with the right people for God’s purposes e.g. (Nehemiah, Ezra)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Doors are opened/ divine connections are made </a:t>
            </a:r>
          </a:p>
        </p:txBody>
      </p:sp>
    </p:spTree>
    <p:extLst>
      <p:ext uri="{BB962C8B-B14F-4D97-AF65-F5344CB8AC3E}">
        <p14:creationId xmlns:p14="http://schemas.microsoft.com/office/powerpoint/2010/main" val="36568186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0352" y="801860"/>
            <a:ext cx="7936992" cy="4015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lnSpc>
                <a:spcPct val="107000"/>
              </a:lnSpc>
              <a:spcAft>
                <a:spcPts val="0"/>
              </a:spcAft>
              <a:buFont typeface="+mj-lt"/>
              <a:buAutoNum type="arabicPeriod" startAt="7"/>
            </a:pPr>
            <a:r>
              <a:rPr lang="en-AU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Powers 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 darkness lose their hold on these mountains </a:t>
            </a:r>
            <a:endParaRPr lang="en-AU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4350" lvl="0" indent="-514350">
              <a:lnSpc>
                <a:spcPct val="107000"/>
              </a:lnSpc>
              <a:spcAft>
                <a:spcPts val="0"/>
              </a:spcAft>
              <a:buFont typeface="+mj-lt"/>
              <a:buAutoNum type="arabicPeriod" startAt="7"/>
            </a:pPr>
            <a:r>
              <a:rPr lang="en-AU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 don’t just work for the sake of working, a sense of value, meaning and significance is added to their </a:t>
            </a:r>
            <a:r>
              <a:rPr lang="en-AU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labour</a:t>
            </a:r>
            <a:endParaRPr lang="en-AU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4350" lvl="0" indent="-514350">
              <a:lnSpc>
                <a:spcPct val="107000"/>
              </a:lnSpc>
              <a:spcAft>
                <a:spcPts val="0"/>
              </a:spcAft>
              <a:buFont typeface="+mj-lt"/>
              <a:buAutoNum type="arabicPeriod" startAt="7"/>
            </a:pPr>
            <a:r>
              <a:rPr lang="en-AU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marketplace (e.g. </a:t>
            </a:r>
            <a:r>
              <a:rPr lang="en-AU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teachers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politicians, doctors, policemen, lawyers, business people etc.) begin serving God and not man</a:t>
            </a:r>
          </a:p>
          <a:p>
            <a:pPr marL="514350" lvl="0" indent="-51435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7"/>
            </a:pPr>
            <a:r>
              <a:rPr lang="en-AU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Holy Spirit is invited to intervene, to act, to “meet” with the mountain </a:t>
            </a:r>
          </a:p>
        </p:txBody>
      </p:sp>
    </p:spTree>
    <p:extLst>
      <p:ext uri="{BB962C8B-B14F-4D97-AF65-F5344CB8AC3E}">
        <p14:creationId xmlns:p14="http://schemas.microsoft.com/office/powerpoint/2010/main" val="25627383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0624" y="609331"/>
            <a:ext cx="8430768" cy="5347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USING PROCLAMATIONS, DECLARATIONS </a:t>
            </a:r>
            <a:r>
              <a:rPr lang="en-AU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&amp;</a:t>
            </a:r>
            <a:r>
              <a:rPr lang="en-A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AU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DECREES AS WEAPONS TO TAKE THE MOUNTAINS </a:t>
            </a:r>
            <a:endParaRPr lang="en-AU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HEALING THE LAND: THE ROLE OF PRAYER &amp; ALTARS IN HEALING THE LAND</a:t>
            </a:r>
            <a:endParaRPr lang="en-AU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AU" sz="2400" b="1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ROLE </a:t>
            </a:r>
            <a:r>
              <a:rPr lang="en-AU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 INFORMED PASSIONATE PRAYER IN HEALING THE LAND AND BRINGING IT BACK TO GOD </a:t>
            </a:r>
            <a:endParaRPr lang="en-AU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lphaLcPeriod"/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Knowledge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lphaLcPeriod"/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Faith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lphaLcPeriod"/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Zeal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Courage </a:t>
            </a:r>
          </a:p>
        </p:txBody>
      </p:sp>
    </p:spTree>
    <p:extLst>
      <p:ext uri="{BB962C8B-B14F-4D97-AF65-F5344CB8AC3E}">
        <p14:creationId xmlns:p14="http://schemas.microsoft.com/office/powerpoint/2010/main" val="42066968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784" y="1156712"/>
            <a:ext cx="8138160" cy="23759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n-AU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POWER OF UNCEASING PRAYER: </a:t>
            </a:r>
            <a:r>
              <a:rPr lang="en-A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ROLE </a:t>
            </a:r>
            <a:r>
              <a:rPr lang="en-AU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 24/7 ALTARS IN HEALING THE LAND</a:t>
            </a:r>
            <a:endParaRPr lang="en-AU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AU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 best represent unceasing prayer today? </a:t>
            </a:r>
            <a:endParaRPr lang="en-AU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Sustained 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corporate prayer and worship</a:t>
            </a:r>
          </a:p>
        </p:txBody>
      </p:sp>
    </p:spTree>
    <p:extLst>
      <p:ext uri="{BB962C8B-B14F-4D97-AF65-F5344CB8AC3E}">
        <p14:creationId xmlns:p14="http://schemas.microsoft.com/office/powerpoint/2010/main" val="18755899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1480" y="301890"/>
            <a:ext cx="8549640" cy="45785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are some of the things that happen?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Unceasing prayer activates a diving spiritual covering over a region </a:t>
            </a:r>
            <a:r>
              <a:rPr lang="en-AU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(e.g. world wars in Europe when prayer stopped &amp; 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Islamisation </a:t>
            </a:r>
            <a:r>
              <a:rPr lang="en-AU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Europe in the next century or two).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Unceasing prayer sustains the atmosphere of god’s glory and blessing over the city, the people; Is this biblical? Yes, it happened in Israel in </a:t>
            </a:r>
            <a:r>
              <a:rPr lang="en-AU" sz="24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Num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23:23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Unceasing prayer energizes strategic warfare and battle is undertaken for the harvest to come in and for God’s purposes to prosper in the land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2000" i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EXAMPLE OF THE MORAVIAN 100 YEAR PRAYER </a:t>
            </a:r>
            <a:r>
              <a:rPr lang="en-AU" sz="2000" i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ALTAR</a:t>
            </a:r>
            <a:endParaRPr lang="en-AU" sz="20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59810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8096" y="2420462"/>
            <a:ext cx="7955280" cy="1483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AU" sz="2400" b="1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ABRAHAM’S </a:t>
            </a:r>
            <a:r>
              <a:rPr lang="en-AU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PATTERN OF REDEEMING THE LAND </a:t>
            </a:r>
            <a:endParaRPr lang="en-AU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573234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0040" y="169931"/>
            <a:ext cx="8823960" cy="6430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UNDERSTANDING </a:t>
            </a:r>
            <a:r>
              <a:rPr lang="en-AU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DEMONIC STRUCTURES </a:t>
            </a:r>
            <a:endParaRPr lang="en-AU" sz="2400" b="1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en-AU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EPH 6:10-18; REV 12:12</a:t>
            </a:r>
            <a:r>
              <a:rPr lang="en-A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en-AU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Our battle is against the organised hierarchy of the kingdom of darkness namely</a:t>
            </a:r>
            <a:r>
              <a:rPr lang="en-AU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:-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AU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romanLcPeriod"/>
            </a:pPr>
            <a:r>
              <a:rPr lang="en-AU" sz="2400" u="sng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Principalities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AU" sz="24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archai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satanic princes, set over nations and regions; they control the world for Satan and work through religions, occultism, finances, politics, sex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romanLcPeriod"/>
            </a:pPr>
            <a:r>
              <a:rPr lang="en-AU" sz="2400" u="sng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Powers (</a:t>
            </a:r>
            <a:r>
              <a:rPr lang="en-AU" sz="2400" u="sng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exousia</a:t>
            </a:r>
            <a:r>
              <a:rPr lang="en-AU" sz="2400" u="sng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they carry out or execute the plans of Satan and the Principalities who work directly under Satan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romanLcPeriod"/>
            </a:pPr>
            <a:r>
              <a:rPr lang="en-AU" sz="2400" u="sng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Rulers (</a:t>
            </a:r>
            <a:r>
              <a:rPr lang="en-AU" sz="2400" u="sng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komokratoras</a:t>
            </a:r>
            <a:r>
              <a:rPr lang="en-AU" sz="2400" u="sng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both supernatural and natural world governments/ rules who are under the Power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romanLcPeriod"/>
            </a:pPr>
            <a:r>
              <a:rPr lang="en-AU" sz="2400" u="sng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Spiritual wickedness (</a:t>
            </a:r>
            <a:r>
              <a:rPr lang="en-AU" sz="2400" u="sng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Pneumatikos</a:t>
            </a:r>
            <a:r>
              <a:rPr lang="en-AU" sz="2400" u="sng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multitudes of evil spirits that commonly afflict men e.g. Sickness, death, afflictions, bondages, etc. </a:t>
            </a:r>
          </a:p>
        </p:txBody>
      </p:sp>
    </p:spTree>
    <p:extLst>
      <p:ext uri="{BB962C8B-B14F-4D97-AF65-F5344CB8AC3E}">
        <p14:creationId xmlns:p14="http://schemas.microsoft.com/office/powerpoint/2010/main" val="1596057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0312" y="471927"/>
            <a:ext cx="8851392" cy="6159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</a:t>
            </a:r>
            <a:r>
              <a:rPr lang="en-AU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HAPPENS AT THE PRAYER </a:t>
            </a:r>
            <a:r>
              <a:rPr lang="en-A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ALTAR: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AU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AU" sz="28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Prayer </a:t>
            </a:r>
            <a:r>
              <a:rPr lang="en-AU" sz="28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communication with your God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AU" sz="28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Contact with the spirit world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AU" sz="28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Place of sacrifice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AU" sz="28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Place of covenant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AU" sz="28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Praise &amp; worship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AU" sz="28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Reading the Word/ Preaching/ Teaching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AU" sz="28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implies that any place of worship (church, mosque, Hind temple, etc.) is also an </a:t>
            </a:r>
            <a:r>
              <a:rPr lang="en-AU" sz="28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altar </a:t>
            </a:r>
            <a:r>
              <a:rPr lang="en-AU" sz="28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the deity or god being worshipped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AU" sz="28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Main law of the altar “Keep the fire burning at the altar Lev 6:13”</a:t>
            </a:r>
          </a:p>
        </p:txBody>
      </p:sp>
    </p:spTree>
    <p:extLst>
      <p:ext uri="{BB962C8B-B14F-4D97-AF65-F5344CB8AC3E}">
        <p14:creationId xmlns:p14="http://schemas.microsoft.com/office/powerpoint/2010/main" val="22312861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97280" y="1738173"/>
            <a:ext cx="7013448" cy="29611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GOD’S RESPONSE AT THE </a:t>
            </a:r>
            <a:r>
              <a:rPr lang="en-AU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ALTAR (Exo 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20:24)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Visitation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Revelation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Impartation and anointing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Records His name there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Releases His blessings 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0534131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5760" y="588849"/>
            <a:ext cx="8513064" cy="6327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TYPES OF PRAYER ALTARS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Personal prayer altar </a:t>
            </a:r>
            <a:endParaRPr lang="en-AU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AU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Ps 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55:17; Dan 6:10 </a:t>
            </a:r>
            <a:r>
              <a:rPr lang="en-AU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(daily 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basis)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Family prayer altar </a:t>
            </a:r>
            <a:endParaRPr lang="en-AU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AU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Job 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1:5 (weekly)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Corporate prayer </a:t>
            </a:r>
            <a:r>
              <a:rPr lang="en-AU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altar</a:t>
            </a: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AU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 Thess. 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5:17 (continually)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National Altar – </a:t>
            </a:r>
            <a:endParaRPr lang="en-AU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AU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God’s 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temple in Jerusalem that was serviced daily morning 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&amp;</a:t>
            </a:r>
            <a:r>
              <a:rPr lang="en-AU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evening; every Sabbath; every new moon (monthly); during the annual feasts of the Lord and during specific yearly cycles – Sabbath years, Jubilee.  The prayer on the national altar of Israel was continually serviced in fulfilment of (Lev </a:t>
            </a:r>
            <a:r>
              <a:rPr lang="en-AU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6:13)</a:t>
            </a:r>
            <a:endParaRPr lang="en-AU" sz="24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en-AU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579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0040" y="169931"/>
            <a:ext cx="8823960" cy="6430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UNDERSTANDING </a:t>
            </a:r>
            <a:r>
              <a:rPr lang="en-AU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DEMONIC STRUCTURES </a:t>
            </a:r>
            <a:endParaRPr lang="en-AU" sz="2400" b="1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en-AU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EPH 6:10-18; REV 12:12</a:t>
            </a:r>
            <a:r>
              <a:rPr lang="en-A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en-AU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Our battle is against the organised hierarchy of the kingdom of darkness namely</a:t>
            </a:r>
            <a:r>
              <a:rPr lang="en-AU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:-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AU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romanLcPeriod"/>
            </a:pPr>
            <a:r>
              <a:rPr lang="en-AU" sz="2400" u="sng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Principalities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AU" sz="24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archai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satanic princes, set over nations and regions; they control the world for Satan and work through religions, occultism, finances, politics, sex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romanLcPeriod"/>
            </a:pPr>
            <a:r>
              <a:rPr lang="en-AU" sz="2400" u="sng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Powers (</a:t>
            </a:r>
            <a:r>
              <a:rPr lang="en-AU" sz="2400" u="sng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exousia</a:t>
            </a:r>
            <a:r>
              <a:rPr lang="en-AU" sz="2400" u="sng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they carry out or execute the plans of Satan and the Principalities who work directly under Satan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romanLcPeriod"/>
            </a:pPr>
            <a:r>
              <a:rPr lang="en-AU" sz="2400" u="sng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Rulers (</a:t>
            </a:r>
            <a:r>
              <a:rPr lang="en-AU" sz="2400" u="sng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komokratoras</a:t>
            </a:r>
            <a:r>
              <a:rPr lang="en-AU" sz="2400" u="sng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both supernatural and natural world governments/ rules who are under the Power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romanLcPeriod"/>
            </a:pPr>
            <a:r>
              <a:rPr lang="en-AU" sz="2400" u="sng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Spiritual wickedness (</a:t>
            </a:r>
            <a:r>
              <a:rPr lang="en-AU" sz="2400" u="sng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Pneumatikos</a:t>
            </a:r>
            <a:r>
              <a:rPr lang="en-AU" sz="2400" u="sng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multitudes of evil spirits that commonly afflict men e.g. Sickness, death, afflictions, bondages, etc. </a:t>
            </a:r>
          </a:p>
        </p:txBody>
      </p:sp>
    </p:spTree>
    <p:extLst>
      <p:ext uri="{BB962C8B-B14F-4D97-AF65-F5344CB8AC3E}">
        <p14:creationId xmlns:p14="http://schemas.microsoft.com/office/powerpoint/2010/main" val="10040696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8328" y="239890"/>
            <a:ext cx="8924544" cy="57273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PRAYERS TO DELIVER THE LAND </a:t>
            </a:r>
            <a:r>
              <a:rPr lang="en-AU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          FROM 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TERRITORIAL SPIRITS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 </a:t>
            </a:r>
            <a:r>
              <a:rPr lang="en-AU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loose 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confusion against every satanic and demonic conspiracy against this land/city in Jesus’ name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 weapon formed every strategy of hell against this land in the name of Jesus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 overcome every strategy of hell against this land in the name of Jesus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land shall be delivered from every satanic trap and plot against it in Jesus’ name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 break 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&amp;</a:t>
            </a:r>
            <a:r>
              <a:rPr lang="en-AU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divide every demonic confederacy directed against families, and church of Jesus in this city in the name of </a:t>
            </a:r>
            <a:r>
              <a:rPr lang="en-AU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Jesus AND we loose 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confusion </a:t>
            </a:r>
            <a:r>
              <a:rPr lang="en-AU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upon our enemies in Jesus name.</a:t>
            </a:r>
            <a:endParaRPr lang="en-AU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0161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3776" y="543951"/>
            <a:ext cx="8229600" cy="5778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ct val="107000"/>
              </a:lnSpc>
              <a:spcAft>
                <a:spcPts val="0"/>
              </a:spcAft>
              <a:buFont typeface="+mj-lt"/>
              <a:buAutoNum type="arabicPeriod" startAt="7"/>
            </a:pPr>
            <a:r>
              <a:rPr lang="en-AU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 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divide and scatter them that are joined together against God’s plan for this land and its people in the name of </a:t>
            </a:r>
            <a:r>
              <a:rPr lang="en-AU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Jesus</a:t>
            </a:r>
          </a:p>
          <a:p>
            <a:pPr marL="457200" lvl="0" indent="-457200">
              <a:lnSpc>
                <a:spcPct val="107000"/>
              </a:lnSpc>
              <a:spcAft>
                <a:spcPts val="0"/>
              </a:spcAft>
              <a:buFont typeface="+mj-lt"/>
              <a:buAutoNum type="arabicPeriod" startAt="7"/>
            </a:pPr>
            <a:r>
              <a:rPr lang="en-AU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 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bind and rebuke all demonic reinforcements sent by Satan to attack this </a:t>
            </a:r>
            <a:r>
              <a:rPr lang="en-AU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community</a:t>
            </a:r>
          </a:p>
          <a:p>
            <a:pPr marL="457200" lvl="0" indent="-457200">
              <a:lnSpc>
                <a:spcPct val="107000"/>
              </a:lnSpc>
              <a:spcAft>
                <a:spcPts val="0"/>
              </a:spcAft>
              <a:buFont typeface="+mj-lt"/>
              <a:buAutoNum type="arabicPeriod" startAt="7"/>
            </a:pPr>
            <a:r>
              <a:rPr lang="en-AU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 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bind the </a:t>
            </a:r>
            <a:r>
              <a:rPr lang="en-AU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prince 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 the power of the air (</a:t>
            </a:r>
            <a:r>
              <a:rPr lang="en-AU" sz="24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Eph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2:2)</a:t>
            </a:r>
          </a:p>
          <a:p>
            <a:pPr marL="457200" lvl="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7"/>
            </a:pPr>
            <a:r>
              <a:rPr lang="en-AU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 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bind the powers of darkness that would control the airwaves and release filth, violence, and witchcraft through the media in the name of </a:t>
            </a:r>
            <a:r>
              <a:rPr lang="en-AU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Jesus</a:t>
            </a:r>
          </a:p>
          <a:p>
            <a:pPr marL="457200" lvl="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7"/>
            </a:pPr>
            <a:r>
              <a:rPr lang="en-A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 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 strategy of hell against this land be exposed and brought to light in the name of Jesus </a:t>
            </a:r>
          </a:p>
          <a:p>
            <a:pPr marL="457200" lvl="0" indent="-457200">
              <a:buFont typeface="+mj-lt"/>
              <a:buAutoNum type="arabicPeriod" startAt="7"/>
            </a:pPr>
            <a:r>
              <a:rPr lang="en-A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receive the plans of God for this land, thoughts of peace and not evil to bring us to an expected end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7"/>
            </a:pPr>
            <a:endParaRPr lang="en-AU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9994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0896" y="148376"/>
            <a:ext cx="8631936" cy="6006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HEALING THE LAND : PRACTICAL APPLICATION </a:t>
            </a:r>
            <a:endParaRPr lang="en-AU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STEPS </a:t>
            </a:r>
            <a:r>
              <a:rPr lang="en-AU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TOWARDS THE HEALING OF THE LAND </a:t>
            </a:r>
            <a:r>
              <a:rPr lang="en-A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(</a:t>
            </a:r>
            <a:r>
              <a:rPr lang="en-AU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Read the book of Nehemiah) </a:t>
            </a:r>
            <a:endParaRPr lang="en-AU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Step 1: Spiritual Mapping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Step 2: Mobilizing the land or the people to do what God requires beginning with deep repentance</a:t>
            </a:r>
            <a:r>
              <a:rPr lang="en-AU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 </a:t>
            </a:r>
            <a:r>
              <a:rPr lang="en-AU" sz="2400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identificational</a:t>
            </a:r>
            <a:r>
              <a:rPr lang="en-AU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repentance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Step 3: Engaging the enemy/ Spiritual Warfare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Step 4: Fortifying the work so that there can be no reversal of the ground that has been gain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EXPECTED RESULTS FROM HEALING THE LAND </a:t>
            </a:r>
            <a:r>
              <a:rPr lang="en-A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Acts </a:t>
            </a:r>
            <a:r>
              <a:rPr lang="en-AU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3:19-21</a:t>
            </a:r>
            <a:endParaRPr lang="en-AU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2729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4320" y="353186"/>
            <a:ext cx="8659368" cy="6225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ROLE OF THE TEACHING MINISTRY IN THE PROCESS OF HEALING THE LAND</a:t>
            </a:r>
            <a:endParaRPr lang="en-AU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 </a:t>
            </a:r>
            <a:r>
              <a:rPr lang="en-AU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Chron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en-AU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15:3 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“Now for a long season Israel hath been without the true God, and without a teaching priest, and without law”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Teaching lays the groundwork of knowledge and understanding for those who are rising up to do the work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Teaching imparts/transmits the knowledge and information of God’s thoughts and ways concerning the land. This is a foundation laying work upon the rebuilders themselves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Teaching arrests the death that coms through sin and ignorance in God’s people </a:t>
            </a:r>
            <a:r>
              <a:rPr lang="en-AU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                        (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Ezra 7:1-10; Ezra 9; Mal 2:7; </a:t>
            </a:r>
            <a:r>
              <a:rPr lang="en-AU" sz="24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Hos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4:6)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True teaching of God’s ways imparts righteousness to a people which in turn brings a raising up socially, morally, economically (</a:t>
            </a:r>
            <a:r>
              <a:rPr lang="en-AU" sz="24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Prov</a:t>
            </a: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14:34) </a:t>
            </a:r>
          </a:p>
        </p:txBody>
      </p:sp>
    </p:spTree>
    <p:extLst>
      <p:ext uri="{BB962C8B-B14F-4D97-AF65-F5344CB8AC3E}">
        <p14:creationId xmlns:p14="http://schemas.microsoft.com/office/powerpoint/2010/main" val="186922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0040" y="369335"/>
            <a:ext cx="8513064" cy="6137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SOCIETY - THE </a:t>
            </a:r>
            <a:r>
              <a:rPr lang="en-AU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KEY TO TRANSFORMATIONAL </a:t>
            </a:r>
            <a:r>
              <a:rPr lang="en-A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CHANGE </a:t>
            </a:r>
            <a:r>
              <a:rPr lang="en-AU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THE NATIONS </a:t>
            </a:r>
            <a:endParaRPr lang="en-AU" sz="2400" b="1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n-AU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SEVEN </a:t>
            </a:r>
            <a:r>
              <a:rPr lang="en-A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MOUNTAINS </a:t>
            </a:r>
            <a:r>
              <a:rPr lang="en-A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 </a:t>
            </a:r>
            <a:r>
              <a:rPr lang="en-AU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GATES / SPHERES OF </a:t>
            </a:r>
            <a:r>
              <a:rPr lang="en-A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SOCIETY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AU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AU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Family</a:t>
            </a:r>
            <a:endParaRPr lang="en-AU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family is facing several threats in our generation </a:t>
            </a:r>
          </a:p>
          <a:p>
            <a:pPr marL="800100" lvl="1" indent="-342900">
              <a:lnSpc>
                <a:spcPct val="107000"/>
              </a:lnSpc>
              <a:buFont typeface="+mj-lt"/>
              <a:buAutoNum type="alphaLcParenR"/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Changing definition of the family (a departure from the Judeo-Christian definition of family) </a:t>
            </a:r>
          </a:p>
          <a:p>
            <a:pPr marL="800100" lvl="1" indent="-342900">
              <a:lnSpc>
                <a:spcPct val="107000"/>
              </a:lnSpc>
              <a:buFont typeface="+mj-lt"/>
              <a:buAutoNum type="alphaLcParenR"/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Children in danger</a:t>
            </a:r>
          </a:p>
          <a:p>
            <a:pPr marL="800100" lvl="1" indent="-342900">
              <a:lnSpc>
                <a:spcPct val="107000"/>
              </a:lnSpc>
              <a:buFont typeface="+mj-lt"/>
              <a:buAutoNum type="alphaLcParenR"/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Parents no longer seen as the final authority and influence over child (excessive children’s rights)</a:t>
            </a:r>
          </a:p>
          <a:p>
            <a:pPr marL="800100" lvl="1" indent="-342900">
              <a:lnSpc>
                <a:spcPct val="107000"/>
              </a:lnSpc>
              <a:buFont typeface="+mj-lt"/>
              <a:buAutoNum type="alphaLcParenR"/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Financial pressures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 family prayer altar or together time</a:t>
            </a:r>
          </a:p>
        </p:txBody>
      </p:sp>
    </p:spTree>
    <p:extLst>
      <p:ext uri="{BB962C8B-B14F-4D97-AF65-F5344CB8AC3E}">
        <p14:creationId xmlns:p14="http://schemas.microsoft.com/office/powerpoint/2010/main" val="1655341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2336" y="376715"/>
            <a:ext cx="8577072" cy="6050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2"/>
            </a:pPr>
            <a:r>
              <a:rPr lang="en-AU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Religion </a:t>
            </a:r>
            <a:endParaRPr lang="en-AU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2"/>
            </a:pPr>
            <a:r>
              <a:rPr lang="en-AU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Government </a:t>
            </a:r>
            <a:endParaRPr lang="en-AU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 of the different types of human government are:-</a:t>
            </a:r>
          </a:p>
          <a:p>
            <a:pPr marL="914400" lvl="1" indent="-457200">
              <a:lnSpc>
                <a:spcPct val="107000"/>
              </a:lnSpc>
              <a:buFont typeface="+mj-lt"/>
              <a:buAutoNum type="arabicPeriod"/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Feudalism</a:t>
            </a:r>
          </a:p>
          <a:p>
            <a:pPr marL="914400" lvl="1" indent="-457200">
              <a:lnSpc>
                <a:spcPct val="107000"/>
              </a:lnSpc>
              <a:buFont typeface="+mj-lt"/>
              <a:buAutoNum type="arabicPeriod"/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Dictatorship</a:t>
            </a:r>
          </a:p>
          <a:p>
            <a:pPr marL="914400" lvl="1" indent="-457200">
              <a:lnSpc>
                <a:spcPct val="107000"/>
              </a:lnSpc>
              <a:buFont typeface="+mj-lt"/>
              <a:buAutoNum type="arabicPeriod"/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Communism</a:t>
            </a:r>
          </a:p>
          <a:p>
            <a:pPr marL="914400" lvl="1" indent="-457200">
              <a:lnSpc>
                <a:spcPct val="107000"/>
              </a:lnSpc>
              <a:buFont typeface="+mj-lt"/>
              <a:buAutoNum type="arabicPeriod"/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Socialism</a:t>
            </a: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Democracy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2"/>
            </a:pPr>
            <a:r>
              <a:rPr lang="en-AU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Media/Communications</a:t>
            </a:r>
            <a:endParaRPr lang="en-AU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2"/>
            </a:pPr>
            <a:r>
              <a:rPr lang="en-AU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Education</a:t>
            </a:r>
            <a:endParaRPr lang="en-AU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2"/>
            </a:pPr>
            <a:r>
              <a:rPr lang="en-A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Economy / Business</a:t>
            </a:r>
            <a:endParaRPr lang="en-AU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2"/>
            </a:pPr>
            <a:r>
              <a:rPr lang="en-AU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Arts, Sports, Culture and Entertainment </a:t>
            </a:r>
            <a:endParaRPr lang="en-AU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2"/>
            </a:pPr>
            <a:r>
              <a:rPr lang="en-A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(Science </a:t>
            </a:r>
            <a:r>
              <a:rPr lang="en-AU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&amp; </a:t>
            </a:r>
            <a:r>
              <a:rPr lang="en-A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Technology)</a:t>
            </a:r>
            <a:endParaRPr lang="en-AU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062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1752" y="389818"/>
            <a:ext cx="8677656" cy="4249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n-AU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 POINT </a:t>
            </a:r>
            <a:r>
              <a:rPr lang="en-A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SATANIC </a:t>
            </a:r>
            <a:r>
              <a:rPr lang="en-AU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PLAN TO BRING NATIONS UNDER THE CONTROL </a:t>
            </a:r>
            <a:r>
              <a:rPr lang="en-A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 THE </a:t>
            </a:r>
            <a:r>
              <a:rPr lang="en-AU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POWERS OF DARKNESS!</a:t>
            </a:r>
            <a:endParaRPr lang="en-AU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457200" lvl="0" indent="-4572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AU" sz="28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Take God and prayer out of the education system </a:t>
            </a:r>
          </a:p>
          <a:p>
            <a:pPr marL="457200" lvl="0" indent="-4572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AU" sz="28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Reduce parental authority over the children</a:t>
            </a:r>
          </a:p>
          <a:p>
            <a:pPr marL="457200" lvl="0" indent="-4572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AU" sz="28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Destroy the </a:t>
            </a:r>
            <a:r>
              <a:rPr lang="en-AU" sz="28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</a:t>
            </a:r>
            <a:r>
              <a:rPr lang="en-AU" sz="28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udeo-Christian family structure or the traditional christian family structure </a:t>
            </a:r>
          </a:p>
          <a:p>
            <a:pPr marL="457200" lvl="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AU" sz="28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 sex is free, then make abortion legal and make it easy</a:t>
            </a:r>
            <a:endParaRPr lang="en-AU" sz="28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991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2673" y="1129145"/>
            <a:ext cx="8153399" cy="3780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ct val="107000"/>
              </a:lnSpc>
              <a:spcAft>
                <a:spcPts val="0"/>
              </a:spcAft>
              <a:buFont typeface="+mj-lt"/>
              <a:buAutoNum type="arabicPeriod" startAt="5"/>
            </a:pPr>
            <a:r>
              <a:rPr lang="en-AU" sz="28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 divorce easy and legal, </a:t>
            </a:r>
            <a:r>
              <a:rPr lang="en-AU" sz="2800" dirty="0" err="1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</a:t>
            </a:r>
            <a:r>
              <a:rPr lang="en-AU" sz="28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people from the concept of marriage for life </a:t>
            </a:r>
          </a:p>
          <a:p>
            <a:pPr marL="457200" lvl="0" indent="-457200">
              <a:lnSpc>
                <a:spcPct val="107000"/>
              </a:lnSpc>
              <a:spcAft>
                <a:spcPts val="0"/>
              </a:spcAft>
              <a:buFont typeface="+mj-lt"/>
              <a:buAutoNum type="arabicPeriod" startAt="5"/>
            </a:pPr>
            <a:r>
              <a:rPr lang="en-AU" sz="28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 homosexuality an alternative lifestyle </a:t>
            </a:r>
          </a:p>
          <a:p>
            <a:pPr marL="457200" lvl="0" indent="-457200">
              <a:lnSpc>
                <a:spcPct val="107000"/>
              </a:lnSpc>
              <a:spcAft>
                <a:spcPts val="0"/>
              </a:spcAft>
              <a:buFont typeface="+mj-lt"/>
              <a:buAutoNum type="arabicPeriod" startAt="5"/>
            </a:pPr>
            <a:r>
              <a:rPr lang="en-AU" sz="28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Debase art, make it run mad</a:t>
            </a:r>
          </a:p>
          <a:p>
            <a:pPr marL="457200" lvl="0" indent="-457200">
              <a:lnSpc>
                <a:spcPct val="107000"/>
              </a:lnSpc>
              <a:spcAft>
                <a:spcPts val="0"/>
              </a:spcAft>
              <a:buFont typeface="+mj-lt"/>
              <a:buAutoNum type="arabicPeriod" startAt="5"/>
            </a:pPr>
            <a:r>
              <a:rPr lang="en-AU" sz="28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media to promote and change mindset</a:t>
            </a:r>
          </a:p>
          <a:p>
            <a:pPr marL="457200" lvl="0" indent="-457200">
              <a:lnSpc>
                <a:spcPct val="107000"/>
              </a:lnSpc>
              <a:spcAft>
                <a:spcPts val="0"/>
              </a:spcAft>
              <a:buFont typeface="+mj-lt"/>
              <a:buAutoNum type="arabicPeriod" startAt="5"/>
            </a:pPr>
            <a:r>
              <a:rPr lang="en-AU" sz="28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 an interfaith movement</a:t>
            </a:r>
          </a:p>
          <a:p>
            <a:pPr marL="457200" lvl="0" indent="-457200">
              <a:lnSpc>
                <a:spcPct val="107000"/>
              </a:lnSpc>
              <a:spcAft>
                <a:spcPts val="0"/>
              </a:spcAft>
              <a:buFont typeface="+mj-lt"/>
              <a:buAutoNum type="arabicPeriod" startAt="5"/>
            </a:pPr>
            <a:r>
              <a:rPr lang="en-AU" sz="28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Get governments to make all these laws and get the church to endorse these changes </a:t>
            </a:r>
            <a:endParaRPr lang="en-AU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107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5746" y="374073"/>
            <a:ext cx="8291945" cy="5624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0"/>
              </a:spcAft>
            </a:pPr>
            <a:r>
              <a:rPr lang="en-AU" sz="2800" b="1" u="sng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CONFRONTATION PRAYER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en-AU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07000"/>
              </a:lnSpc>
              <a:spcAft>
                <a:spcPts val="0"/>
              </a:spcAft>
              <a:buAutoNum type="arabicPeriod"/>
            </a:pPr>
            <a:r>
              <a:rPr lang="en-AU" sz="28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must stand against the strategies of the devil</a:t>
            </a:r>
          </a:p>
          <a:p>
            <a:pPr marL="971550" lvl="1" indent="-514350">
              <a:lnSpc>
                <a:spcPct val="107000"/>
              </a:lnSpc>
              <a:buAutoNum type="arabicPeriod"/>
            </a:pPr>
            <a:r>
              <a:rPr lang="en-AU" sz="28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Christ the head has told us to do it.</a:t>
            </a:r>
          </a:p>
          <a:p>
            <a:pPr marL="971550" lvl="1" indent="-514350">
              <a:lnSpc>
                <a:spcPct val="107000"/>
              </a:lnSpc>
              <a:buAutoNum type="arabicPeriod"/>
            </a:pPr>
            <a:endParaRPr lang="en-AU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07000"/>
              </a:lnSpc>
              <a:buFont typeface="+mj-lt"/>
              <a:buAutoNum type="arabicPeriod"/>
            </a:pPr>
            <a:r>
              <a:rPr lang="en-AU" sz="28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Engage in proactive spiritual warfare</a:t>
            </a:r>
          </a:p>
          <a:p>
            <a:pPr marL="971550" lvl="1" indent="-514350">
              <a:lnSpc>
                <a:spcPct val="107000"/>
              </a:lnSpc>
              <a:buFont typeface="+mj-lt"/>
              <a:buAutoNum type="arabicPeriod"/>
            </a:pPr>
            <a:r>
              <a:rPr lang="en-AU" sz="28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Rev.2:7 -  To him who </a:t>
            </a:r>
            <a:r>
              <a:rPr lang="en-AU" sz="2800" b="1" i="1" u="sng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overcomes</a:t>
            </a:r>
            <a:r>
              <a:rPr lang="en-AU" sz="28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AU" sz="2800" b="1" i="1" dirty="0" err="1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nikao</a:t>
            </a:r>
            <a:r>
              <a:rPr lang="en-AU" sz="28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to conquer) I will give to eat from the tree of life.</a:t>
            </a:r>
          </a:p>
          <a:p>
            <a:pPr marL="971550" lvl="1" indent="-514350">
              <a:lnSpc>
                <a:spcPct val="107000"/>
              </a:lnSpc>
              <a:buFont typeface="+mj-lt"/>
              <a:buAutoNum type="arabicPeriod"/>
            </a:pPr>
            <a:endParaRPr lang="en-AU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07000"/>
              </a:lnSpc>
              <a:buFont typeface="+mj-lt"/>
              <a:buAutoNum type="arabicPeriod"/>
            </a:pPr>
            <a:r>
              <a:rPr lang="en-AU" sz="28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Declare God’s wisdom to the principalities (Eph.3:10)</a:t>
            </a:r>
          </a:p>
          <a:p>
            <a:pPr marL="514350" lvl="0" indent="-514350">
              <a:lnSpc>
                <a:spcPct val="107000"/>
              </a:lnSpc>
              <a:spcAft>
                <a:spcPts val="0"/>
              </a:spcAft>
              <a:buAutoNum type="arabicPeriod"/>
            </a:pPr>
            <a:endParaRPr lang="en-AU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166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5746" y="374073"/>
            <a:ext cx="8291945" cy="6085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0"/>
              </a:spcAft>
            </a:pPr>
            <a:r>
              <a:rPr lang="en-AU" sz="2800" b="1" u="sng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BREAKTHROUGH PRAYER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en-AU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sz="28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is the breaker –</a:t>
            </a:r>
          </a:p>
          <a:p>
            <a:pPr marL="1371600" lvl="2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AU" sz="28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Breaker (the messiah) will go before them. They will breakthrough, pass in through the gate and go out through it…</a:t>
            </a:r>
          </a:p>
          <a:p>
            <a:pPr marL="1371600" lvl="2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AU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07000"/>
              </a:lnSpc>
              <a:buFont typeface="+mj-lt"/>
              <a:buAutoNum type="arabicPeriod"/>
            </a:pPr>
            <a:r>
              <a:rPr lang="en-AU" sz="28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light will break forth (Isa.58:8)</a:t>
            </a:r>
          </a:p>
          <a:p>
            <a:pPr marL="514350" indent="-514350">
              <a:lnSpc>
                <a:spcPct val="107000"/>
              </a:lnSpc>
              <a:buFont typeface="+mj-lt"/>
              <a:buAutoNum type="arabicPeriod"/>
            </a:pPr>
            <a:r>
              <a:rPr lang="en-AU" sz="28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healing will spring forth (Isa.58:8)</a:t>
            </a:r>
          </a:p>
          <a:p>
            <a:pPr marL="514350" indent="-514350">
              <a:lnSpc>
                <a:spcPct val="107000"/>
              </a:lnSpc>
              <a:buFont typeface="+mj-lt"/>
              <a:buAutoNum type="arabicPeriod"/>
            </a:pPr>
            <a:r>
              <a:rPr lang="en-AU" sz="28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new song will break forth (Isa 52:9)</a:t>
            </a:r>
          </a:p>
          <a:p>
            <a:pPr marL="514350" indent="-514350">
              <a:lnSpc>
                <a:spcPct val="107000"/>
              </a:lnSpc>
              <a:buFont typeface="+mj-lt"/>
              <a:buAutoNum type="arabicPeriod"/>
            </a:pPr>
            <a:r>
              <a:rPr lang="en-AU" sz="28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Renewed joy will arise in our spirit (Neh.8:10)</a:t>
            </a:r>
          </a:p>
          <a:p>
            <a:pPr marL="514350" indent="-514350">
              <a:lnSpc>
                <a:spcPct val="107000"/>
              </a:lnSpc>
              <a:buFont typeface="+mj-lt"/>
              <a:buAutoNum type="arabicPeriod"/>
            </a:pPr>
            <a:r>
              <a:rPr lang="en-AU" sz="28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Joy causes waste places to be rebuilt (Isa 52:9)</a:t>
            </a:r>
          </a:p>
          <a:p>
            <a:pPr marL="514350" indent="-514350">
              <a:lnSpc>
                <a:spcPct val="107000"/>
              </a:lnSpc>
              <a:buFont typeface="+mj-lt"/>
              <a:buAutoNum type="arabicPeriod"/>
            </a:pPr>
            <a:r>
              <a:rPr lang="en-AU" sz="28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strength will arise in our spirit (Isa.40:31)</a:t>
            </a:r>
            <a:endParaRPr lang="en-AU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392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5746" y="374073"/>
            <a:ext cx="8291945" cy="3319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0"/>
              </a:spcAft>
            </a:pPr>
            <a:r>
              <a:rPr lang="en-AU" sz="2800" b="1" u="sng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REARGUARD PRAYER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en-AU" sz="2800" dirty="0" smtClean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AU" sz="28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Isa 52:12 – “the Lord will go before you and the God of Israel will be your </a:t>
            </a:r>
            <a:r>
              <a:rPr lang="en-AU" sz="2800" dirty="0" err="1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rearguard</a:t>
            </a:r>
            <a:r>
              <a:rPr lang="en-AU" sz="28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.”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en-AU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AU" sz="28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Maintaining the victory &amp; possessing &amp; occupying the land to establish </a:t>
            </a:r>
            <a:r>
              <a:rPr lang="en-AU" sz="280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kingdom. </a:t>
            </a:r>
            <a:endParaRPr lang="en-AU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018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422</TotalTime>
  <Words>1744</Words>
  <Application>Microsoft Office PowerPoint</Application>
  <PresentationFormat>On-screen Show (4:3)</PresentationFormat>
  <Paragraphs>182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Calibri</vt:lpstr>
      <vt:lpstr>Calibri Light</vt:lpstr>
      <vt:lpstr>Felix Titling</vt:lpstr>
      <vt:lpstr>Symbol</vt:lpstr>
      <vt:lpstr>Times New Roman</vt:lpstr>
      <vt:lpstr>Office Theme</vt:lpstr>
      <vt:lpstr>Healing The Land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Jasmine Peng</dc:creator>
  <cp:lastModifiedBy>Ps Jonathan Mok</cp:lastModifiedBy>
  <cp:revision>66</cp:revision>
  <dcterms:created xsi:type="dcterms:W3CDTF">2016-03-02T01:00:07Z</dcterms:created>
  <dcterms:modified xsi:type="dcterms:W3CDTF">2016-03-02T09:10:01Z</dcterms:modified>
</cp:coreProperties>
</file>